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4" r:id="rId4"/>
    <p:sldId id="260" r:id="rId5"/>
    <p:sldId id="261" r:id="rId6"/>
    <p:sldId id="263" r:id="rId7"/>
    <p:sldId id="262" r:id="rId8"/>
    <p:sldId id="265" r:id="rId9"/>
    <p:sldId id="258" r:id="rId10"/>
    <p:sldId id="259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7" r:id="rId21"/>
    <p:sldId id="278" r:id="rId22"/>
    <p:sldId id="286" r:id="rId23"/>
    <p:sldId id="285" r:id="rId24"/>
    <p:sldId id="283" r:id="rId25"/>
    <p:sldId id="287" r:id="rId26"/>
    <p:sldId id="288" r:id="rId27"/>
    <p:sldId id="290" r:id="rId28"/>
    <p:sldId id="289" r:id="rId29"/>
    <p:sldId id="291" r:id="rId30"/>
    <p:sldId id="279" r:id="rId31"/>
    <p:sldId id="280" r:id="rId32"/>
    <p:sldId id="292" r:id="rId33"/>
    <p:sldId id="293" r:id="rId34"/>
    <p:sldId id="281" r:id="rId35"/>
    <p:sldId id="282" r:id="rId36"/>
    <p:sldId id="266" r:id="rId37"/>
    <p:sldId id="294" r:id="rId3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366"/>
  </p:normalViewPr>
  <p:slideViewPr>
    <p:cSldViewPr snapToGrid="0" snapToObjects="1">
      <p:cViewPr>
        <p:scale>
          <a:sx n="109" d="100"/>
          <a:sy n="109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F91D2-67F7-7F4E-8FE6-DF1F69BB61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F87B-E33B-8244-BB3B-654C6530A7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C227D-7398-6941-85BF-1E2D4A94EDA0}" type="datetimeFigureOut">
              <a:rPr lang="en-CN" smtClean="0"/>
              <a:t>2020/12/20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0FF3-3F4D-BB46-BAB9-2E87F4082A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B6460-9095-BD4D-836F-62679F007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D4BCE-9040-FC45-BE4E-D67619B0ABD3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8004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7F805-9C5A-F647-A0EB-9F6AA634542E}" type="datetimeFigureOut">
              <a:rPr lang="en-CN" smtClean="0"/>
              <a:t>2020/12/20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0631E-8ECD-D748-B266-43C2B6094F45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890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6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Rowhammer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attacks can target a variety of data structures, from page table entries [30, 34, 36, 37] to cryptographic keys [28], and from object pointers [6, 13, 32] to opcodes [14]. These target data structures may reside in the kernel [30, 34], other virtual machines [28], the same process address space [6, 13], and even on remote systems [32]. The attacks may originate in native code [30], JavaScript [6, 15], or from co-processors such as GPUs [13] and even DMA devices [32]. The objective of the attacker may be to escalate privileges [6, 34], weaken cryptographic keys [28], compromise remote systems [32], or simply lock down the processor in a denial-of-service attack [18]. 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31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149B-8485-064B-8D79-FC0B30FE5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7848-47E6-DB4D-B8F0-021CBDE3D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A45-4586-E043-B788-EBC436E2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B779-5689-7741-96B6-8A501FC76952}" type="datetime1">
              <a:rPr lang="en-US" smtClean="0"/>
              <a:t>12/20/20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E722-964D-2546-A066-BF7E7142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CARAS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4C1B-E8C1-F344-91EC-91B617B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324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ECB0-707A-844F-8EFE-E1D806FF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2B0F9-FFD5-5246-8E1C-080CBF85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F93-3FBF-7447-B940-19CAC0D9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AEBB-559B-AB44-A3B3-9F853801ADA5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F959-F813-F946-87B7-74A88E98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D8AB-8971-B447-977A-089A966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71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6E519-D5E9-5F4C-92E8-A45BBFF92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5EE-F969-2D40-A3F4-B7726613B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BD05-323E-D843-83DA-3E09A565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B9E7-7A07-9643-861B-CB75771070BC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51E3-6624-A944-B896-BC141902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0859-3EF2-3F4E-8E21-A9ECDA52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3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715-455E-EC43-A3CC-716E910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7E-7A53-B346-914D-0AC14C6D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33D6-0B52-3841-999D-D7B5408C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409-67BF-6C41-B4A5-4A5D267C3808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FDE1-5D63-4B4C-8A44-0C252F00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F06-C2EF-9742-AF3A-6BFA365D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192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6CA-F732-F84B-AF39-E635628B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C7F8-3A2A-DB4F-A4BE-CC5EA0C5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AECA5-8E3A-0948-B8F0-84C63C3C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24F-B804-7746-817B-F830E48FD763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990C-BAF1-CA43-B891-6CBA61CA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1DE4F-2EC6-714F-A9EC-9D72ABE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40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87D-ADDC-8749-A4DC-8B4EFE9F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00D1-5D02-C540-87F2-71D14A901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4261-C24C-E94C-A442-534637E1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AF63-F537-7447-ADE5-806B015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4E5D-D1DC-0F45-9DC5-AD8CFF561EFD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2404-ADFD-0742-8A62-2DA04261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090D-EC10-8E44-A0AB-C144284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38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2A93-6353-694D-BA7D-89F9DC89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59FED-BB25-8549-8C42-D0F54C35E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EC5CD-91EA-AB43-B4E6-0014CD96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AA9F9-81E9-D244-BE94-C6CD1358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6E0CB-E7EA-7F4D-9A80-4A45F7E9E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F7619-E379-4844-A12E-41AE6847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1460-60E9-984A-AF41-72CAB0FC1AF0}" type="datetime1">
              <a:rPr lang="en-US" smtClean="0"/>
              <a:t>12/20/20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8C1B0-D36A-5E4D-B1B8-1CC74BBE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1BAEE-445B-454A-B2E4-84E8F6D0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8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E256-2C93-954B-9DA4-A0F4911A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6B56-56D5-9F42-8D93-F6455A33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55A3-5569-BA40-A360-E73F357AEE60}" type="datetime1">
              <a:rPr lang="en-US" smtClean="0"/>
              <a:t>12/20/20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8FCC5-5997-F54D-B204-EBFA933C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8FD23-87D3-F849-BFAF-D78C8BD9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933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9C807-FFFF-1943-81ED-EBD907BA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495-47EE-CC4F-9EED-2154E17CFDFF}" type="datetime1">
              <a:rPr lang="en-US" smtClean="0"/>
              <a:t>12/20/20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131F6-42D6-F04C-B590-702475CD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98EF-C4D1-A84C-80AF-5F79B66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38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552-2148-4844-B509-A4BB639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0F85-D60E-A148-9324-52558F3A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B8109-F6AE-724D-8013-1435E02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11AA-A371-1A46-89C6-C7A57D6B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FBC4-4364-B74C-B447-49E70A80EAD3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BB22-69B9-484A-9E72-953C2CB3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21489-0854-C04E-BEB8-89CC3055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5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2A3F-B127-9747-BC7A-A7C32AF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D443D-480D-0C40-A3D2-97C006B34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1B7F2-31A8-0949-88C5-1B179C1E6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2F276-17A3-7A42-8A66-A83FEFD5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B3DD-804B-3D48-A1DE-922707D0E4D9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4D4C-0104-844C-8BC4-817F37CF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A26A0-E40B-444B-9E47-6BA2926E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03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E86B5-6BB2-1B40-9082-9EE85983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E4DAF-830D-8D41-8207-9F1C29DD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0C19-6E8D-1D4C-8DB7-495B5CC02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1234-D638-4448-A7DD-AA30FA5BF01C}" type="datetime1">
              <a:rPr lang="en-US" smtClean="0"/>
              <a:t>12/20/20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44A0-F8A0-9B4C-ACB3-B42B14C3C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6BBA-207D-B843-97CC-73CD7FC99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DFBF-FD8F-6F45-AB3E-FF7BF960061F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FE9F27-E231-3240-984C-A051B894B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6" t="276" r="23271" b="2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8095F-ADE0-F14C-AFD1-7807FDB98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N" sz="4800" dirty="0"/>
              <a:t>RowHammer: A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95633-3487-4D4F-99B2-20C28C9E1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N" sz="2000" dirty="0"/>
              <a:t>Presenter: Haowen Liu</a:t>
            </a:r>
          </a:p>
          <a:p>
            <a:pPr algn="l"/>
            <a:r>
              <a:rPr lang="en-CN" sz="2000" dirty="0"/>
              <a:t>Time: 21st Dec.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636E14-8197-F04F-AE7C-D9FC6902D436}"/>
              </a:ext>
            </a:extLst>
          </p:cNvPr>
          <p:cNvSpPr txBox="1"/>
          <p:nvPr/>
        </p:nvSpPr>
        <p:spPr>
          <a:xfrm>
            <a:off x="1185117" y="394850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ome" panose="020B0303030204020804" pitchFamily="34" charset="0"/>
                <a:cs typeface="Biome" panose="020B0303030204020804" pitchFamily="34" charset="0"/>
              </a:rPr>
              <a:t>CARAS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59437-472D-D248-8A15-75EE95055B94}"/>
              </a:ext>
            </a:extLst>
          </p:cNvPr>
          <p:cNvSpPr txBox="1"/>
          <p:nvPr/>
        </p:nvSpPr>
        <p:spPr>
          <a:xfrm>
            <a:off x="1202750" y="740246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iome Light" panose="020B0604020202020204" pitchFamily="34" charset="0"/>
                <a:cs typeface="Biome Light" panose="020B0604020202020204" pitchFamily="34" charset="0"/>
              </a:rPr>
              <a:t>A r c h    &amp;    S e 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4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Take a closer look to the cells.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10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1DB4534-E8B3-2C48-B7DC-055BDAD7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17" y="2764971"/>
            <a:ext cx="6028966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Operation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Activation, restoration and </a:t>
            </a:r>
            <a:r>
              <a:rPr lang="en-US" dirty="0" err="1">
                <a:solidFill>
                  <a:schemeClr val="bg1"/>
                </a:solidFill>
              </a:rPr>
              <a:t>precharge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11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CE0856-1BFF-CC47-84AD-E8E8B3A1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23" y="2601685"/>
            <a:ext cx="6452153" cy="34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 -&gt; </a:t>
            </a:r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12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cells t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Repeated toggling of a DRAM row’s </a:t>
            </a:r>
            <a:r>
              <a:rPr lang="en-US" dirty="0" err="1">
                <a:solidFill>
                  <a:schemeClr val="bg1"/>
                </a:solidFill>
              </a:rPr>
              <a:t>wordline</a:t>
            </a:r>
            <a:r>
              <a:rPr lang="en-US" dirty="0">
                <a:solidFill>
                  <a:schemeClr val="bg1"/>
                </a:solidFill>
              </a:rPr>
              <a:t> stresses inter-cell coupling effects that </a:t>
            </a:r>
            <a:r>
              <a:rPr lang="en-US" b="1" dirty="0">
                <a:solidFill>
                  <a:schemeClr val="bg1"/>
                </a:solidFill>
              </a:rPr>
              <a:t>accelerate charge leakage </a:t>
            </a:r>
            <a:r>
              <a:rPr lang="en-US" dirty="0">
                <a:solidFill>
                  <a:schemeClr val="bg1"/>
                </a:solidFill>
              </a:rPr>
              <a:t>from nearby rows. When such a cell loses too much charge in a refresh interval, it experiences a disturbance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14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1E7376A-AA17-E840-A46E-8810CE7B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77" y="1948542"/>
            <a:ext cx="4831243" cy="379911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F0F87AA-DD2D-B348-A5D6-500C875273E2}"/>
              </a:ext>
            </a:extLst>
          </p:cNvPr>
          <p:cNvSpPr/>
          <p:nvPr/>
        </p:nvSpPr>
        <p:spPr>
          <a:xfrm>
            <a:off x="7587342" y="3429000"/>
            <a:ext cx="1132115" cy="304800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E07E6-BD57-A846-A274-4E877885D786}"/>
              </a:ext>
            </a:extLst>
          </p:cNvPr>
          <p:cNvSpPr/>
          <p:nvPr/>
        </p:nvSpPr>
        <p:spPr>
          <a:xfrm>
            <a:off x="5440815" y="2888456"/>
            <a:ext cx="374197" cy="36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A7BC8A-DF75-D54B-85BF-31EB70D884CC}"/>
              </a:ext>
            </a:extLst>
          </p:cNvPr>
          <p:cNvSpPr/>
          <p:nvPr/>
        </p:nvSpPr>
        <p:spPr>
          <a:xfrm>
            <a:off x="4421640" y="3943351"/>
            <a:ext cx="374197" cy="3698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9F52E1-6E2C-5643-AC63-D16376B4DB8F}"/>
              </a:ext>
            </a:extLst>
          </p:cNvPr>
          <p:cNvSpPr/>
          <p:nvPr/>
        </p:nvSpPr>
        <p:spPr>
          <a:xfrm>
            <a:off x="4421640" y="394414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75F18-372F-2140-876C-D1A958B6524A}"/>
              </a:ext>
            </a:extLst>
          </p:cNvPr>
          <p:cNvSpPr/>
          <p:nvPr/>
        </p:nvSpPr>
        <p:spPr>
          <a:xfrm>
            <a:off x="5440814" y="289083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4F5BB0-E72F-8C45-B028-02B519F4AC75}"/>
              </a:ext>
            </a:extLst>
          </p:cNvPr>
          <p:cNvSpPr/>
          <p:nvPr/>
        </p:nvSpPr>
        <p:spPr>
          <a:xfrm>
            <a:off x="5440814" y="2888456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0A0855-0AB4-FC4B-B8FC-3AAD650917A3}"/>
              </a:ext>
            </a:extLst>
          </p:cNvPr>
          <p:cNvSpPr/>
          <p:nvPr/>
        </p:nvSpPr>
        <p:spPr>
          <a:xfrm>
            <a:off x="4421640" y="3943351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C25C70-2F0F-BE4B-AB05-7B693A1C6720}"/>
              </a:ext>
            </a:extLst>
          </p:cNvPr>
          <p:cNvSpPr/>
          <p:nvPr/>
        </p:nvSpPr>
        <p:spPr>
          <a:xfrm>
            <a:off x="5440813" y="288607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DA22D-3340-2849-B580-4245B025B20F}"/>
              </a:ext>
            </a:extLst>
          </p:cNvPr>
          <p:cNvSpPr/>
          <p:nvPr/>
        </p:nvSpPr>
        <p:spPr>
          <a:xfrm>
            <a:off x="4421640" y="394255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01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Malicious attackers can exploit disturbance error phenomenon to break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 </a:t>
            </a:r>
            <a:r>
              <a:rPr lang="en-US" dirty="0">
                <a:solidFill>
                  <a:schemeClr val="bg1"/>
                </a:solidFill>
              </a:rPr>
              <a:t>to cast great threat on computer systems.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 later works, the exploitation of disturbance error phenomenon is called </a:t>
            </a:r>
            <a:r>
              <a:rPr lang="en-US" i="1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, meaning repeatedly "hammering" a row induces bit flips into adjacent rows.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5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890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DRAM disturbance errors are caused by the repeated opening/closing of a row, not by column reads or writes.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Disturbance Errors are widespread across DRAM types and vendors.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Sensitivity Results: errors are mostly repeatable; victim cells ​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weak cells; not strongly affected by temperature (but affected).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r="-144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3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Access Pattern Dependence</a:t>
            </a:r>
            <a:r>
              <a:rPr lang="en-US" dirty="0">
                <a:solidFill>
                  <a:schemeClr val="bg1"/>
                </a:solidFill>
              </a:rPr>
              <a:t>: the more activations in a refresh interval, the more bit-flip errors.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Address Correlation</a:t>
            </a:r>
            <a:r>
              <a:rPr lang="en-US" dirty="0">
                <a:solidFill>
                  <a:schemeClr val="bg1"/>
                </a:solidFill>
              </a:rPr>
              <a:t>: an aggressor row and its victim rows are likely to have consecutive physical row-addresses, i.e., physically adjacent.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Data Pattern Dependence</a:t>
            </a:r>
            <a:r>
              <a:rPr lang="en-US" dirty="0">
                <a:solidFill>
                  <a:schemeClr val="bg1"/>
                </a:solidFill>
              </a:rPr>
              <a:t>: despite rare exceptions, every other victim cell (cell experiencing bit flip) had an error in just a single preferred direction (leakage direction). For example, one cell can only be flipped from 1 to 0​ but cannot reverse.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18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fault is primarily caused by the </a:t>
            </a:r>
            <a:r>
              <a:rPr lang="en-US" b="1" dirty="0">
                <a:solidFill>
                  <a:schemeClr val="bg1"/>
                </a:solidFill>
              </a:rPr>
              <a:t>charge recombination </a:t>
            </a:r>
            <a:r>
              <a:rPr lang="en-US" dirty="0">
                <a:solidFill>
                  <a:schemeClr val="bg1"/>
                </a:solidFill>
              </a:rPr>
              <a:t>(electrons and charges combine to electrical neutrality) of the victim cell with the charges in the channel of the neighborhood cell.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8D84A4C-8223-1548-A6C5-46A352A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429000"/>
            <a:ext cx="5276735" cy="250449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22C91193-12A9-9743-B68E-35B57D60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7" y="3429000"/>
            <a:ext cx="5276735" cy="25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Outline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Risks in Comfort Zone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Background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Disturbance Error Phenomenon -&gt;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Characterization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874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8827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covers almost every field of computer security, generates lots of innovative attack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vectors and methodologies and force many mechanisms to be disabled or look for substitutes.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21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4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Security techniques broken through by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Privilege/authority control: [18], </a:t>
            </a:r>
            <a:r>
              <a:rPr lang="en-US" dirty="0" err="1">
                <a:solidFill>
                  <a:schemeClr val="bg1"/>
                </a:solidFill>
              </a:rPr>
              <a:t>Drammer</a:t>
            </a:r>
            <a:r>
              <a:rPr lang="en-US" dirty="0">
                <a:solidFill>
                  <a:schemeClr val="bg1"/>
                </a:solidFill>
              </a:rPr>
              <a:t> [7],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en-US" altLang="zh-CN" dirty="0">
                <a:solidFill>
                  <a:schemeClr val="bg1"/>
                </a:solidFill>
              </a:rPr>
              <a:t>, sandbox and virtual machine: Project Zero,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[20],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</a:t>
            </a:r>
            <a:r>
              <a:rPr lang="en-US" altLang="zh-CN" dirty="0">
                <a:solidFill>
                  <a:schemeClr val="bg1"/>
                </a:solidFill>
              </a:rPr>
              <a:t>: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Denial-of-service: Locking down the processor [21]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Remote system/network: </a:t>
            </a:r>
            <a:r>
              <a:rPr lang="en-US" altLang="zh-CN" dirty="0" err="1">
                <a:solidFill>
                  <a:schemeClr val="bg1"/>
                </a:solidFill>
              </a:rPr>
              <a:t>Throwhammer</a:t>
            </a:r>
            <a:r>
              <a:rPr lang="en-US" altLang="zh-CN" dirty="0">
                <a:solidFill>
                  <a:schemeClr val="bg1"/>
                </a:solidFill>
              </a:rPr>
              <a:t> [22]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4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Three classical/representative exploitations used in many works to evaluate attack feasibility: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exploit targeting PTEs (Page Table Entries) to obtain kernel privileges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</a:t>
            </a:r>
            <a:r>
              <a:rPr lang="en-US" altLang="zh-CN" dirty="0" err="1">
                <a:solidFill>
                  <a:schemeClr val="bg1"/>
                </a:solidFill>
              </a:rPr>
              <a:t>Drammer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corrupts RSA public keys to gain access to a co-hosted VM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Flip Feng Shui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flip bits on the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binary opcode to bypass permission checks 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Another Flip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The common 3-step attack methodology (firstly proposed by FFS):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Templating</a:t>
            </a:r>
            <a:r>
              <a:rPr lang="en-US" altLang="zh-CN" dirty="0">
                <a:solidFill>
                  <a:schemeClr val="bg1"/>
                </a:solidFill>
              </a:rPr>
              <a:t>: find the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templates in memory, such as row addresses, access patterns, bit-flip offsets and directions and data patterns.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Massaging</a:t>
            </a:r>
            <a:r>
              <a:rPr lang="en-US" altLang="zh-CN" dirty="0">
                <a:solidFill>
                  <a:schemeClr val="bg1"/>
                </a:solidFill>
              </a:rPr>
              <a:t>: steer targeted sensitive data towards the vulnerable physical memory locations found in memory templating step.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Exploitation</a:t>
            </a:r>
            <a:r>
              <a:rPr lang="en-US" altLang="zh-CN" dirty="0">
                <a:solidFill>
                  <a:schemeClr val="bg1"/>
                </a:solidFill>
              </a:rPr>
              <a:t>: exploit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bit flips to compromise target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24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537B1-BAC8-B642-B281-A5779C373F11}"/>
              </a:ext>
            </a:extLst>
          </p:cNvPr>
          <p:cNvSpPr txBox="1"/>
          <p:nvPr/>
        </p:nvSpPr>
        <p:spPr>
          <a:xfrm>
            <a:off x="4661248" y="5148941"/>
            <a:ext cx="286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FFS an example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Templating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conducts memory templating to get the knowledge of usable bit-flip patterns (bit-flip direction, bit-flip offset, and data pattern of the page) using a variant of double-sided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25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1716D384-CE41-D44E-94FF-88330380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12" y="3113088"/>
            <a:ext cx="3688176" cy="306387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7000394-78E3-DD4C-A61C-E9ED8E1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47" y="3075868"/>
            <a:ext cx="2878641" cy="32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exploits memory deduplication to steer targeted sensitive data towards the vulnerable physical memory locations found in memory templating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26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4A3C3FE-BCB7-344B-981C-A75229B5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3" y="3912260"/>
            <a:ext cx="9507894" cy="2219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F2CBBD-A2E1-794F-8D74-3427BD8975C3}"/>
              </a:ext>
            </a:extLst>
          </p:cNvPr>
          <p:cNvSpPr txBox="1"/>
          <p:nvPr/>
        </p:nvSpPr>
        <p:spPr>
          <a:xfrm>
            <a:off x="1745642" y="3176235"/>
            <a:ext cx="8700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Memory deduplication can provide an attacker control over the layout of physical memory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(merges pages having same contents and backs the first registered physical page)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8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27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00FD9F1-B929-DB44-A40A-B96FBDB5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198"/>
            <a:ext cx="5994421" cy="291377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27DC1FF-0CDC-184E-BC9C-F682E4C7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81" y="2280198"/>
            <a:ext cx="5994420" cy="29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Finally, FFS uses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to induce bit flips in RSA public keys in co-hosted VM’s memory, factorize them and generate private keys, successfully compromising OpenSSH and apt package distribution system in a co-hosted cloud VMs.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28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Text, chat or text message&#10;&#10;Description automatically generated">
            <a:extLst>
              <a:ext uri="{FF2B5EF4-FFF2-40B4-BE49-F238E27FC236}">
                <a16:creationId xmlns:a16="http://schemas.microsoft.com/office/drawing/2014/main" id="{3E8415BE-82D0-2044-9195-63C8D026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8" y="3489102"/>
            <a:ext cx="5519057" cy="2822798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2181F34-A17C-4741-8659-86C22BFF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69" y="3523564"/>
            <a:ext cx="5669643" cy="2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Optimization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accurate DRAM addressing: RAMSES [9].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ECC: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TRR: </a:t>
            </a:r>
            <a:r>
              <a:rPr lang="en-US" altLang="zh-CN" dirty="0" err="1">
                <a:solidFill>
                  <a:schemeClr val="bg1"/>
                </a:solidFill>
              </a:rPr>
              <a:t>TRRespass</a:t>
            </a:r>
            <a:r>
              <a:rPr lang="en-US" altLang="zh-CN" dirty="0">
                <a:solidFill>
                  <a:schemeClr val="bg1"/>
                </a:solidFill>
              </a:rPr>
              <a:t> [11].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near-optimal activation rate: An End-to-End Methodology for Cloud Providers [12].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29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9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943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103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Hardware-Level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hardware-level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Double refresh rate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Error correction: ECC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 structure: TRR, </a:t>
            </a:r>
            <a:r>
              <a:rPr lang="en-US" dirty="0" err="1">
                <a:solidFill>
                  <a:schemeClr val="bg1"/>
                </a:solidFill>
              </a:rPr>
              <a:t>TWiCe</a:t>
            </a:r>
            <a:r>
              <a:rPr lang="en-US" dirty="0">
                <a:solidFill>
                  <a:schemeClr val="bg1"/>
                </a:solidFill>
              </a:rPr>
              <a:t> [17], </a:t>
            </a:r>
            <a:r>
              <a:rPr lang="en-US" dirty="0" err="1">
                <a:solidFill>
                  <a:schemeClr val="bg1"/>
                </a:solidFill>
              </a:rPr>
              <a:t>MRLoc</a:t>
            </a:r>
            <a:r>
              <a:rPr lang="en-US" dirty="0">
                <a:solidFill>
                  <a:schemeClr val="bg1"/>
                </a:solidFill>
              </a:rPr>
              <a:t> [16]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Probabilistic Adjacent Row Activation (PARA)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manufacturing profiling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31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Software-Level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software-level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Guard rows (isolation): CATT [14],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dirty="0" err="1">
                <a:solidFill>
                  <a:schemeClr val="bg1"/>
                </a:solidFill>
              </a:rPr>
              <a:t>ZebRAM</a:t>
            </a:r>
            <a:r>
              <a:rPr lang="en-US" dirty="0">
                <a:solidFill>
                  <a:schemeClr val="bg1"/>
                </a:solidFill>
              </a:rPr>
              <a:t> [15].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Counter-Based: ANVIL [23], </a:t>
            </a:r>
            <a:r>
              <a:rPr lang="en-US" dirty="0" err="1">
                <a:solidFill>
                  <a:schemeClr val="bg1"/>
                </a:solidFill>
              </a:rPr>
              <a:t>ProHIT</a:t>
            </a:r>
            <a:r>
              <a:rPr lang="en-US" dirty="0">
                <a:solidFill>
                  <a:schemeClr val="bg1"/>
                </a:solidFill>
              </a:rPr>
              <a:t> [24].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online profiling</a:t>
            </a:r>
          </a:p>
          <a:p>
            <a:pPr lvl="1"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73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Problems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Increase refresh rate cannot prevent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bit flips, but induces much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ECC and TRR (counter-based method) were demonstrated to be bypassed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Guard rows (isolation) methods induce prohibitive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profiling costs too much and cannot be applied widely.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0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675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breaks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</a:t>
            </a:r>
            <a:r>
              <a:rPr lang="en-US" dirty="0">
                <a:solidFill>
                  <a:schemeClr val="bg1"/>
                </a:solidFill>
              </a:rPr>
              <a:t> to cause exploitations.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Mitigations focus on two directions, corresponding to the two root causes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: 1) reduce leakage by refresh; 2) reduce inter-cell coupling effects by increasing distance between rows.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General-purpose hardware is fallible (in a very widespread manner) and its problems are actually exploitable. So step outside our comfort zone.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21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[1] Kim, </a:t>
            </a:r>
            <a:r>
              <a:rPr lang="en-US" sz="1600" dirty="0" err="1">
                <a:solidFill>
                  <a:schemeClr val="bg1"/>
                </a:solidFill>
              </a:rPr>
              <a:t>Yoongu</a:t>
            </a:r>
            <a:r>
              <a:rPr lang="en-US" sz="1600" dirty="0">
                <a:solidFill>
                  <a:schemeClr val="bg1"/>
                </a:solidFill>
              </a:rPr>
              <a:t>, et al., "Flipping bits in memory without accessing them: An experimental study of DRAM disturbance errors,” in ISCA, 2014.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[2] Kim,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S., et al., "Revisiting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An Experimental Analysis of Modern DRAM Devices and Mitigation Techniques,” in ISCA,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[3] </a:t>
            </a:r>
            <a:r>
              <a:rPr lang="en-US" sz="1600" dirty="0" err="1">
                <a:solidFill>
                  <a:schemeClr val="bg1"/>
                </a:solidFill>
              </a:rPr>
              <a:t>Mutlu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Onur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 Kim, "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retrospective,” IEEE Transactions on Computer-Aided Design of Integrated Circuits and Systems,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[4] T. Yang et al., “Trap-Assisted DRAM Row Hammer Effect,” EDL,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[5] K. Park et al., “Experiments and Root Cause Analysis for Active-</a:t>
            </a:r>
            <a:r>
              <a:rPr lang="en-US" sz="1600" dirty="0" err="1">
                <a:solidFill>
                  <a:schemeClr val="bg1"/>
                </a:solidFill>
              </a:rPr>
              <a:t>Precharge</a:t>
            </a:r>
            <a:r>
              <a:rPr lang="en-US" sz="1600" dirty="0">
                <a:solidFill>
                  <a:schemeClr val="bg1"/>
                </a:solidFill>
              </a:rPr>
              <a:t> Hammering Fault in DDR3 SDRAM under 3×nm Technology,”  MR,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[6] K. </a:t>
            </a:r>
            <a:r>
              <a:rPr lang="en-US" sz="1600" dirty="0" err="1">
                <a:solidFill>
                  <a:schemeClr val="bg1"/>
                </a:solidFill>
              </a:rPr>
              <a:t>Razavi</a:t>
            </a:r>
            <a:r>
              <a:rPr lang="en-US" sz="1600" dirty="0">
                <a:solidFill>
                  <a:schemeClr val="bg1"/>
                </a:solidFill>
              </a:rPr>
              <a:t> et al., “Flip Feng Shui: Hammering a Needle in the Software Stack,” in USENIX Security,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[7]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Drammer</a:t>
            </a:r>
            <a:r>
              <a:rPr lang="en-US" sz="1600" dirty="0">
                <a:solidFill>
                  <a:schemeClr val="bg1"/>
                </a:solidFill>
              </a:rPr>
              <a:t>: Deterministic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Mobile Platforms,” in CCS,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[8] D. </a:t>
            </a:r>
            <a:r>
              <a:rPr lang="en-US" sz="1600" dirty="0" err="1">
                <a:solidFill>
                  <a:schemeClr val="bg1"/>
                </a:solidFill>
              </a:rPr>
              <a:t>Gruss</a:t>
            </a:r>
            <a:r>
              <a:rPr lang="en-US" sz="1600" dirty="0">
                <a:solidFill>
                  <a:schemeClr val="bg1"/>
                </a:solidFill>
              </a:rPr>
              <a:t> et al., "Another Flip in the Wall of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Defenses," in SP,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[9] A. Tatar et al., “Defeating Software Mitigations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Surgical Precision Hammer,” in RAID,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[10]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al., “Exploiting Correcting Codes: On the Effectiveness of ECC Memory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SP,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[11] P. </a:t>
            </a:r>
            <a:r>
              <a:rPr lang="en-US" sz="1600" dirty="0" err="1">
                <a:solidFill>
                  <a:schemeClr val="bg1"/>
                </a:solidFill>
              </a:rPr>
              <a:t>Frigo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TRRespass</a:t>
            </a:r>
            <a:r>
              <a:rPr lang="en-US" sz="1600" dirty="0">
                <a:solidFill>
                  <a:schemeClr val="bg1"/>
                </a:solidFill>
              </a:rPr>
              <a:t>: Exploiting the Many Sides of Target Row Refresh,”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5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[12]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 "Are We Susceptible to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? An End-to-End Methodology for Cloud Provider,”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[14] F. </a:t>
            </a:r>
            <a:r>
              <a:rPr lang="en-US" sz="1600" dirty="0" err="1">
                <a:solidFill>
                  <a:schemeClr val="bg1"/>
                </a:solidFill>
              </a:rPr>
              <a:t>Brasser</a:t>
            </a:r>
            <a:r>
              <a:rPr lang="en-US" sz="1600" dirty="0">
                <a:solidFill>
                  <a:schemeClr val="bg1"/>
                </a:solidFill>
              </a:rPr>
              <a:t> et al., “Can’t Touch This: Practical and Generic Software-only Defenses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USENIX Security, 2017.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[15] R. K. </a:t>
            </a:r>
            <a:r>
              <a:rPr lang="en-US" sz="1600" dirty="0" err="1">
                <a:solidFill>
                  <a:schemeClr val="bg1"/>
                </a:solidFill>
              </a:rPr>
              <a:t>Konoth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ZebRAM</a:t>
            </a:r>
            <a:r>
              <a:rPr lang="en-US" sz="1600" dirty="0">
                <a:solidFill>
                  <a:schemeClr val="bg1"/>
                </a:solidFill>
              </a:rPr>
              <a:t>: Comprehensive and Compatible Software Protection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OSDI,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[16] J. M. You et al., “</a:t>
            </a:r>
            <a:r>
              <a:rPr lang="en-US" sz="1600" dirty="0" err="1">
                <a:solidFill>
                  <a:schemeClr val="bg1"/>
                </a:solidFill>
              </a:rPr>
              <a:t>MRLoc</a:t>
            </a:r>
            <a:r>
              <a:rPr lang="en-US" sz="1600" dirty="0">
                <a:solidFill>
                  <a:schemeClr val="bg1"/>
                </a:solidFill>
              </a:rPr>
              <a:t>: Mitigating Row-Hammering Based on Memory Locality,” in DAC,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[17] E. Lee et al., “</a:t>
            </a:r>
            <a:r>
              <a:rPr lang="en-US" sz="1600" dirty="0" err="1">
                <a:solidFill>
                  <a:schemeClr val="bg1"/>
                </a:solidFill>
              </a:rPr>
              <a:t>TWiCe</a:t>
            </a:r>
            <a:r>
              <a:rPr lang="en-US" sz="1600" dirty="0">
                <a:solidFill>
                  <a:schemeClr val="bg1"/>
                </a:solidFill>
              </a:rPr>
              <a:t>: Preventing Row-Hammering by Exploiting Time Window Counters,” in ISCA,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[18] Seaborn, M., </a:t>
            </a:r>
            <a:r>
              <a:rPr lang="en-US" sz="1600" dirty="0" err="1">
                <a:solidFill>
                  <a:schemeClr val="bg1"/>
                </a:solidFill>
              </a:rPr>
              <a:t>Dullien</a:t>
            </a:r>
            <a:r>
              <a:rPr lang="en-US" sz="1600" dirty="0">
                <a:solidFill>
                  <a:schemeClr val="bg1"/>
                </a:solidFill>
              </a:rPr>
              <a:t>, T., “Exploiting the DRAM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Bug to Gain Kernel Privileges,” in BHUS, 2015.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[19]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GuardION</a:t>
            </a:r>
            <a:r>
              <a:rPr lang="en-US" sz="1600" dirty="0">
                <a:solidFill>
                  <a:schemeClr val="bg1"/>
                </a:solidFill>
              </a:rPr>
              <a:t>: Practical mitigation of DMA-based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ARM,” in DIMVA,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[20] E. Bosman et al., “</a:t>
            </a:r>
            <a:r>
              <a:rPr lang="en-US" sz="1600" dirty="0" err="1">
                <a:solidFill>
                  <a:schemeClr val="bg1"/>
                </a:solidFill>
              </a:rPr>
              <a:t>Dedup</a:t>
            </a:r>
            <a:r>
              <a:rPr lang="en-US" sz="1600" dirty="0">
                <a:solidFill>
                  <a:schemeClr val="bg1"/>
                </a:solidFill>
              </a:rPr>
              <a:t> Est Machina: Memory Deduplication as an Advanced Exploitation Vector,” in S&amp;P, 2016.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[21] Y. Jang et al., “SGX-Bomb: Locking Down the Processor via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Attack,” in </a:t>
            </a:r>
            <a:r>
              <a:rPr lang="en-US" sz="1600" dirty="0" err="1">
                <a:solidFill>
                  <a:schemeClr val="bg1"/>
                </a:solidFill>
              </a:rPr>
              <a:t>SysTEX</a:t>
            </a:r>
            <a:r>
              <a:rPr lang="en-US" sz="1600" dirty="0">
                <a:solidFill>
                  <a:schemeClr val="bg1"/>
                </a:solidFill>
              </a:rPr>
              <a:t>, 2017.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[22] A. Tatar et al., “</a:t>
            </a:r>
            <a:r>
              <a:rPr lang="en-US" sz="1600" dirty="0" err="1">
                <a:solidFill>
                  <a:schemeClr val="bg1"/>
                </a:solidFill>
              </a:rPr>
              <a:t>Throwhammer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over the Network and Defenses,” in USENIX ATC,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[24] M. Son et al., “Making DRAM Stronger Against Row Hammering,” in DAC, 2017. 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Classical Security issues most focus on software-level security.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control, process isolation, digital signature, cryptosystems, …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Popular tools and methodologies can address most of security problems.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Most of these techniques fit well with their "all-round" threat model.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There is nothing new to be addressed in security now. All that remains is to reuse our threat models to address more and more new-born software vulnerabilities.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1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45EAC4-E97B-C34A-A9C2-3EABEA66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But how about the underlying hardware architecture?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All your threat models are based on the assumption that the underlying architecture is secure enough to support these upper-structure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security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techniques.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Well, now it’s intuitively secure enough though, with many years’ demonstration in universal implementations. So there's no need to be paranoid.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9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CBC5A-1319-2344-8EF0-8E87E7A2533B}"/>
              </a:ext>
            </a:extLst>
          </p:cNvPr>
          <p:cNvSpPr txBox="1"/>
          <p:nvPr/>
        </p:nvSpPr>
        <p:spPr>
          <a:xfrm>
            <a:off x="4068842" y="301350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RowHammer</a:t>
            </a:r>
            <a:endParaRPr sz="48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Picture 7" descr="A person sitting on a couch holding a cup and a cell phone&#10;&#10;Description automatically generated with low confidence">
            <a:extLst>
              <a:ext uri="{FF2B5EF4-FFF2-40B4-BE49-F238E27FC236}">
                <a16:creationId xmlns:a16="http://schemas.microsoft.com/office/drawing/2014/main" id="{4094878E-42CD-3642-8EC5-0938DF30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92" y="1690688"/>
            <a:ext cx="5112414" cy="39682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L -0.06367 0.00833 L 0.07721 0.0287 L -0.06133 0.07153 L 0.07018 0.10903 L -0.05755 0.16181 L 0.09102 0.24074 L -0.09935 0.3287 L 0.14167 0.43218 C 0.04427 0.48356 -0.05352 0.61875 -0.15091 0.67037 C -0.04479 0.70069 0.08112 0.94421 0.18776 0.97477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can break through most of existing software-level security mechanisms, for it attacks the basis of all of them: DRAM.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control: flip authority control bits to obtain authority.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 control: flip instruction bits to escalate privilege.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sandbox</a:t>
            </a:r>
            <a:r>
              <a:rPr lang="en-US" dirty="0">
                <a:solidFill>
                  <a:schemeClr val="bg1"/>
                </a:solidFill>
              </a:rPr>
              <a:t>: corrupt processes in adjacent rows by bit flips.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cryptosystems: flip bits in public keys to factorize them.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No comfort zone now, so get up and go to work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21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How to describe a DRAM address of a bit?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6-tuple of the form &lt;channel, DIMM, rank, bank, row, column&gt;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8C817DB-4648-5C45-B043-39503B20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3" y="3445326"/>
            <a:ext cx="5380604" cy="200208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03CEAF2-46CA-3E4E-924C-E4C0D03E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72" y="3445326"/>
            <a:ext cx="5380605" cy="20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3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2219</Words>
  <Application>Microsoft Macintosh PowerPoint</Application>
  <PresentationFormat>Widescreen</PresentationFormat>
  <Paragraphs>241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Heiti SC Medium</vt:lpstr>
      <vt:lpstr>System Font Regular</vt:lpstr>
      <vt:lpstr>Arial</vt:lpstr>
      <vt:lpstr>Biome</vt:lpstr>
      <vt:lpstr>Biome Light</vt:lpstr>
      <vt:lpstr>Calibri</vt:lpstr>
      <vt:lpstr>Calibri Light</vt:lpstr>
      <vt:lpstr>Cambria Math</vt:lpstr>
      <vt:lpstr>Courier New</vt:lpstr>
      <vt:lpstr>Wingdings</vt:lpstr>
      <vt:lpstr>Office Theme</vt:lpstr>
      <vt:lpstr>RowHammer: A Summary</vt:lpstr>
      <vt:lpstr>Outline</vt:lpstr>
      <vt:lpstr>Risks in Comfort Zone</vt:lpstr>
      <vt:lpstr>Risks in Comfort Zone</vt:lpstr>
      <vt:lpstr>Risks in Comfort Zone</vt:lpstr>
      <vt:lpstr>Risks in Comfort Zone</vt:lpstr>
      <vt:lpstr>Risks in Comfort Zone</vt:lpstr>
      <vt:lpstr>DRAM Background</vt:lpstr>
      <vt:lpstr>DRAM Background: Organization</vt:lpstr>
      <vt:lpstr>DRAM Background: Organization</vt:lpstr>
      <vt:lpstr>DRAM Background: Operation</vt:lpstr>
      <vt:lpstr>Disturbance Error Phenomenon -&gt; RowHammer</vt:lpstr>
      <vt:lpstr>Disturbance Error Phenomenon</vt:lpstr>
      <vt:lpstr>Disturbance Error Phenomenon</vt:lpstr>
      <vt:lpstr>RowHammer</vt:lpstr>
      <vt:lpstr>Characterization</vt:lpstr>
      <vt:lpstr>Characterization: Circuit Level</vt:lpstr>
      <vt:lpstr>Characterization: Circuit Level</vt:lpstr>
      <vt:lpstr>Characterization: Semiconductor Level</vt:lpstr>
      <vt:lpstr>Exploitation</vt:lpstr>
      <vt:lpstr>Exploitation</vt:lpstr>
      <vt:lpstr>Exploitation</vt:lpstr>
      <vt:lpstr>Exploitation</vt:lpstr>
      <vt:lpstr>Exploitation</vt:lpstr>
      <vt:lpstr>Exploitation: Example - Memory Templating</vt:lpstr>
      <vt:lpstr>Exploitation: Example - Memory Massaging</vt:lpstr>
      <vt:lpstr>Exploitation: Example - Memory Massaging</vt:lpstr>
      <vt:lpstr>Exploitation: Example - Exploitation</vt:lpstr>
      <vt:lpstr>Exploitation: Optimization</vt:lpstr>
      <vt:lpstr>Mitigation</vt:lpstr>
      <vt:lpstr>Mitigation: Hardware-Level</vt:lpstr>
      <vt:lpstr>Mitigation: Software-Level</vt:lpstr>
      <vt:lpstr>Mitigation: Problems</vt:lpstr>
      <vt:lpstr>Conclusion</vt:lpstr>
      <vt:lpstr>Conclusion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RowHammer: A Summary</dc:title>
  <dc:subject/>
  <dc:creator>Haowen Liu</dc:creator>
  <cp:keywords/>
  <dc:description/>
  <cp:lastModifiedBy>Haowen Liu</cp:lastModifiedBy>
  <cp:revision>62</cp:revision>
  <dcterms:created xsi:type="dcterms:W3CDTF">2020-12-20T05:45:35Z</dcterms:created>
  <dcterms:modified xsi:type="dcterms:W3CDTF">2020-12-21T04:51:08Z</dcterms:modified>
  <cp:category/>
</cp:coreProperties>
</file>